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1" r:id="rId3"/>
    <p:sldId id="262" r:id="rId4"/>
    <p:sldId id="257" r:id="rId5"/>
    <p:sldId id="263" r:id="rId6"/>
    <p:sldId id="260" r:id="rId7"/>
    <p:sldId id="264" r:id="rId8"/>
  </p:sldIdLst>
  <p:sldSz cx="9144000" cy="6858000" type="screen4x3"/>
  <p:notesSz cx="6797675" cy="9928225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26513-77A7-4B48-81C1-CDD6BE458DF0}" type="datetimeFigureOut">
              <a:rPr lang="nl-BE" smtClean="0"/>
              <a:pPr/>
              <a:t>8/09/2017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83B4D7-13D1-4C8C-8189-7BC7EF3F93F1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4064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601AB-1366-4737-88EA-E36787BFEFAB}" type="datetime1">
              <a:rPr lang="nl-BE" smtClean="0"/>
              <a:pPr/>
              <a:t>8/09/2017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h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833B-42C1-444C-B99E-F01DE4FA4434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7185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7D4A7-A4D0-437A-B210-238A4A52F1A8}" type="datetime1">
              <a:rPr lang="nl-BE" smtClean="0"/>
              <a:pPr/>
              <a:t>8/09/2017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h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833B-42C1-444C-B99E-F01DE4FA4434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2800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C721-EE4C-4D90-A23A-B11EA5E045F4}" type="datetime1">
              <a:rPr lang="nl-BE" smtClean="0"/>
              <a:pPr/>
              <a:t>8/09/2017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h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833B-42C1-444C-B99E-F01DE4FA4434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7286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8A8C-300D-4AF8-8C39-D694FF655AF9}" type="datetime1">
              <a:rPr lang="nl-BE" smtClean="0"/>
              <a:pPr/>
              <a:t>8/09/2017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h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833B-42C1-444C-B99E-F01DE4FA4434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901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326B7-06C6-4F28-81D3-310EDD4795E2}" type="datetime1">
              <a:rPr lang="nl-BE" smtClean="0"/>
              <a:pPr/>
              <a:t>8/09/2017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h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833B-42C1-444C-B99E-F01DE4FA4434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4180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F7BC0-53FB-4167-888F-CB58FF783C3C}" type="datetime1">
              <a:rPr lang="nl-BE" smtClean="0"/>
              <a:pPr/>
              <a:t>8/09/2017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h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833B-42C1-444C-B99E-F01DE4FA4434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0274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DEBA4-9869-4723-9B76-2BFAE8B59C13}" type="datetime1">
              <a:rPr lang="nl-BE" smtClean="0"/>
              <a:pPr/>
              <a:t>8/09/2017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h</a:t>
            </a:r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833B-42C1-444C-B99E-F01DE4FA4434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5899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96619-0572-4EFE-86FE-CA4373404738}" type="datetime1">
              <a:rPr lang="nl-BE" smtClean="0"/>
              <a:pPr/>
              <a:t>8/09/2017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h</a:t>
            </a:r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833B-42C1-444C-B99E-F01DE4FA4434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8217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0B484-EA4D-4637-8B62-661CEC3E5D22}" type="datetime1">
              <a:rPr lang="nl-BE" smtClean="0"/>
              <a:pPr/>
              <a:t>8/09/2017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h</a:t>
            </a:r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833B-42C1-444C-B99E-F01DE4FA4434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4938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8791C-F54E-48DF-8EC1-2ACB31E6772E}" type="datetime1">
              <a:rPr lang="nl-BE" smtClean="0"/>
              <a:pPr/>
              <a:t>8/09/2017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h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833B-42C1-444C-B99E-F01DE4FA4434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81754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6DF3-35B5-4C9B-A9A0-953E4C82F42E}" type="datetime1">
              <a:rPr lang="nl-BE" smtClean="0"/>
              <a:pPr/>
              <a:t>8/09/2017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BE" smtClean="0"/>
              <a:t>h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C833B-42C1-444C-B99E-F01DE4FA4434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981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7521B-249E-47DE-9F5E-06205CCA7A7B}" type="datetime1">
              <a:rPr lang="nl-BE" smtClean="0"/>
              <a:pPr/>
              <a:t>8/09/2017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BE" smtClean="0"/>
              <a:t>h</a:t>
            </a:r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C833B-42C1-444C-B99E-F01DE4FA4434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467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mausbovenbouw.op-weg.b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uderraad@emmausmiddenschool.op-weg.b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" y="0"/>
            <a:ext cx="9438516" cy="6858000"/>
          </a:xfrm>
          <a:prstGeom prst="rect">
            <a:avLst/>
          </a:prstGeom>
          <a:effectLst>
            <a:glow rad="152400">
              <a:schemeClr val="bg1">
                <a:alpha val="0"/>
              </a:schemeClr>
            </a:glow>
            <a:outerShdw blurRad="50800" dist="50800" dir="5400000" algn="ctr" rotWithShape="0">
              <a:srgbClr val="000000">
                <a:alpha val="4000"/>
              </a:srgbClr>
            </a:outerShdw>
            <a:reflection blurRad="1270000" stA="0" endPos="65000" dist="1270000" dir="5400000" sy="-100000" algn="bl" rotWithShape="0"/>
          </a:effec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7772400" cy="2088231"/>
          </a:xfrm>
        </p:spPr>
        <p:txBody>
          <a:bodyPr>
            <a:normAutofit fontScale="90000"/>
          </a:bodyPr>
          <a:lstStyle/>
          <a:p>
            <a:r>
              <a:rPr lang="nl-BE" sz="9600" b="1" dirty="0" smtClean="0">
                <a:solidFill>
                  <a:srgbClr val="FF0000"/>
                </a:solidFill>
              </a:rPr>
              <a:t>OUDERRAAD</a:t>
            </a:r>
            <a:r>
              <a:rPr lang="nl-BE" b="1" dirty="0" smtClean="0">
                <a:solidFill>
                  <a:srgbClr val="FF0000"/>
                </a:solidFill>
              </a:rPr>
              <a:t/>
            </a:r>
            <a:br>
              <a:rPr lang="nl-BE" b="1" dirty="0" smtClean="0">
                <a:solidFill>
                  <a:srgbClr val="FF0000"/>
                </a:solidFill>
              </a:rPr>
            </a:br>
            <a:endParaRPr lang="nl-BE" dirty="0">
              <a:solidFill>
                <a:srgbClr val="FF0000"/>
              </a:solidFill>
            </a:endParaRPr>
          </a:p>
        </p:txBody>
      </p:sp>
      <p:pic>
        <p:nvPicPr>
          <p:cNvPr id="1026" name="Afbeelding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94906"/>
            <a:ext cx="20066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67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OUDERRAAD : </a:t>
            </a:r>
            <a:r>
              <a:rPr lang="nl-BE" b="1" u="sng" dirty="0" smtClean="0"/>
              <a:t>WIE</a:t>
            </a:r>
            <a:r>
              <a:rPr lang="nl-BE" b="1" dirty="0" smtClean="0"/>
              <a:t> ZIJN WE ?</a:t>
            </a:r>
            <a:endParaRPr lang="nl-BE" b="1" dirty="0"/>
          </a:p>
        </p:txBody>
      </p:sp>
      <p:pic>
        <p:nvPicPr>
          <p:cNvPr id="4" name="Afbeelding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89240"/>
            <a:ext cx="1513833" cy="100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62759"/>
            <a:ext cx="8972182" cy="4339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79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OUDERRAAD : </a:t>
            </a:r>
            <a:r>
              <a:rPr lang="nl-BE" b="1" u="sng" dirty="0" smtClean="0"/>
              <a:t>WAT</a:t>
            </a:r>
            <a:r>
              <a:rPr lang="nl-BE" b="1" dirty="0" smtClean="0"/>
              <a:t> DOEN WE ?</a:t>
            </a:r>
            <a:endParaRPr lang="nl-BE" b="1" dirty="0"/>
          </a:p>
        </p:txBody>
      </p:sp>
      <p:pic>
        <p:nvPicPr>
          <p:cNvPr id="4" name="Afbeelding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89240"/>
            <a:ext cx="1513833" cy="100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184075" y="1268760"/>
            <a:ext cx="88569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nl-BE" sz="2800" b="1" dirty="0" smtClean="0"/>
              <a:t>Schakel tussen Schoolbestuur en Ouders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nl-BE" sz="400" b="1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nl-BE" b="1" dirty="0" smtClean="0"/>
              <a:t>Officiële vertegenwoordiger van de Oudervereniging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nl-BE" sz="1600" i="1" dirty="0" smtClean="0"/>
              <a:t>Ouder van schoolgaande leerlingen </a:t>
            </a:r>
            <a:r>
              <a:rPr lang="nl-BE" sz="1600" i="1" dirty="0" err="1" smtClean="0"/>
              <a:t>Emmaüs</a:t>
            </a:r>
            <a:r>
              <a:rPr lang="nl-BE" sz="1600" i="1" dirty="0" smtClean="0"/>
              <a:t> = automatisch lid Oudervereniging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nl-BE" sz="1600" i="1" dirty="0" smtClean="0"/>
              <a:t>Ouder, regelmatig aanwezig op vergadering Ouderraad = automatisch lid Ouderraad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nl-BE" sz="1600" i="1" dirty="0" smtClean="0"/>
              <a:t>3 leden van de Ouderraad zijn tevens lid van de Schoolraad</a:t>
            </a:r>
          </a:p>
          <a:p>
            <a:pPr lvl="2"/>
            <a:endParaRPr lang="nl-BE" sz="1000" i="1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nl-BE" b="1" dirty="0" smtClean="0"/>
              <a:t>Max 6 vergaderingen per jaar (</a:t>
            </a:r>
            <a:r>
              <a:rPr lang="nl-BE" b="1" dirty="0" err="1" smtClean="0"/>
              <a:t>ca</a:t>
            </a:r>
            <a:r>
              <a:rPr lang="nl-BE" b="1" dirty="0" smtClean="0"/>
              <a:t> 2u) in aanwezigheid van de Directie 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nl-BE" b="1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nl-BE" b="1" dirty="0" smtClean="0"/>
              <a:t>Voorbeelden topics ouderraad :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nl-BE" sz="1600" i="1" dirty="0" smtClean="0"/>
              <a:t>Bespreking nieuwe onderwijstrends (</a:t>
            </a:r>
            <a:r>
              <a:rPr lang="nl-BE" sz="1600" i="1" dirty="0" err="1" smtClean="0"/>
              <a:t>bvb</a:t>
            </a:r>
            <a:r>
              <a:rPr lang="nl-BE" sz="1600" i="1" dirty="0" smtClean="0"/>
              <a:t>. gebruik tablet-pc’s op school, …)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nl-BE" sz="1600" i="1" dirty="0" smtClean="0"/>
              <a:t>Adviesverlening bij aanpassingen Schoolreglement &amp; </a:t>
            </a:r>
            <a:r>
              <a:rPr lang="nl-BE" sz="1600" i="1" dirty="0" err="1" smtClean="0"/>
              <a:t>Studie-aanbod</a:t>
            </a:r>
            <a:r>
              <a:rPr lang="nl-BE" sz="1600" i="1" dirty="0" smtClean="0"/>
              <a:t> 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nl-BE" sz="1600" i="1" dirty="0" smtClean="0"/>
              <a:t>Adviesverlening bij aanpassing bijdrageregeling Ouders (Schoolkosten, …)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nl-BE" sz="1600" i="1" dirty="0" smtClean="0"/>
              <a:t>Verwittiging ouders bij langdurige afwezigheid van een leerkracht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nl-BE" sz="1600" i="1" dirty="0" smtClean="0"/>
              <a:t>Adviesverlening aanbod van frisdranken op school  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nl-BE" sz="1600" i="1" dirty="0" smtClean="0"/>
              <a:t>Bespreking evolutie nieuwbouw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nl-BE" sz="1600" i="1" dirty="0" smtClean="0"/>
              <a:t>… </a:t>
            </a:r>
          </a:p>
          <a:p>
            <a:pPr lvl="2"/>
            <a:endParaRPr lang="nl-BE" sz="1600" i="1" dirty="0" smtClean="0"/>
          </a:p>
          <a:p>
            <a:pPr lvl="1"/>
            <a:endParaRPr lang="nl-BE" b="1" dirty="0" smtClean="0"/>
          </a:p>
          <a:p>
            <a:pPr lvl="2"/>
            <a:endParaRPr lang="nl-BE" sz="1600" i="1" dirty="0"/>
          </a:p>
        </p:txBody>
      </p:sp>
    </p:spTree>
    <p:extLst>
      <p:ext uri="{BB962C8B-B14F-4D97-AF65-F5344CB8AC3E}">
        <p14:creationId xmlns:p14="http://schemas.microsoft.com/office/powerpoint/2010/main" val="297769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OUDERRAAD : </a:t>
            </a:r>
            <a:r>
              <a:rPr lang="nl-BE" b="1" u="sng" dirty="0" smtClean="0"/>
              <a:t>WAT</a:t>
            </a:r>
            <a:r>
              <a:rPr lang="nl-BE" b="1" dirty="0" smtClean="0"/>
              <a:t> DOEN WE ?</a:t>
            </a:r>
            <a:endParaRPr lang="nl-BE" b="1" dirty="0"/>
          </a:p>
        </p:txBody>
      </p:sp>
      <p:pic>
        <p:nvPicPr>
          <p:cNvPr id="4" name="Afbeelding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89240"/>
            <a:ext cx="1513833" cy="100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184075" y="1268760"/>
            <a:ext cx="885698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nl-BE" sz="800" i="1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nl-BE" sz="2800" b="1" dirty="0"/>
              <a:t>Ondersteuning van het Opleidingsproject van de school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nl-BE" sz="400" b="1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nl-BE" b="1" dirty="0" smtClean="0"/>
              <a:t>Organisatie </a:t>
            </a:r>
            <a:r>
              <a:rPr lang="nl-BE" b="1" dirty="0"/>
              <a:t>van </a:t>
            </a:r>
            <a:r>
              <a:rPr lang="nl-BE" b="1" dirty="0" smtClean="0"/>
              <a:t>naschoolse activiteiten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nl-BE" sz="1600" i="1" dirty="0"/>
              <a:t>Voordrachten </a:t>
            </a:r>
            <a:r>
              <a:rPr lang="nl-BE" sz="1600" i="1" dirty="0" smtClean="0"/>
              <a:t>(“Als kleine kinderen groot worden”, “</a:t>
            </a:r>
            <a:r>
              <a:rPr lang="nl-BE" sz="1600" i="1" dirty="0"/>
              <a:t>Leren </a:t>
            </a:r>
            <a:r>
              <a:rPr lang="nl-BE" sz="1600" i="1" dirty="0" err="1"/>
              <a:t>leren</a:t>
            </a:r>
            <a:r>
              <a:rPr lang="nl-BE" sz="1600" i="1" dirty="0" smtClean="0"/>
              <a:t>” </a:t>
            </a:r>
            <a:r>
              <a:rPr lang="nl-BE" sz="1600" i="1" dirty="0" smtClean="0"/>
              <a:t>(3 </a:t>
            </a:r>
            <a:r>
              <a:rPr lang="nl-BE" sz="1600" i="1" dirty="0" smtClean="0"/>
              <a:t>okt), “Gamen”, …)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nl-BE" sz="1600" i="1" dirty="0" smtClean="0"/>
              <a:t>Jaarlijkse </a:t>
            </a:r>
            <a:r>
              <a:rPr lang="nl-BE" sz="1600" i="1" dirty="0" err="1" smtClean="0"/>
              <a:t>Emmaüs-kwis</a:t>
            </a:r>
            <a:r>
              <a:rPr lang="nl-BE" sz="1600" i="1" dirty="0" smtClean="0"/>
              <a:t> (jan-feb)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nl-BE" sz="1600" i="1" dirty="0" smtClean="0"/>
              <a:t>…</a:t>
            </a:r>
          </a:p>
          <a:p>
            <a:pPr marL="1200150" lvl="2" indent="-285750">
              <a:buFont typeface="Courier New" pitchFamily="49" charset="0"/>
              <a:buChar char="o"/>
            </a:pPr>
            <a:endParaRPr lang="nl-BE" sz="400" i="1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nl-BE" b="1" dirty="0"/>
              <a:t>Vertegenwoordiging op </a:t>
            </a:r>
            <a:r>
              <a:rPr lang="nl-BE" b="1" dirty="0" smtClean="0"/>
              <a:t>Opendeurdagen </a:t>
            </a:r>
            <a:r>
              <a:rPr lang="nl-BE" b="1" dirty="0"/>
              <a:t>e.d</a:t>
            </a:r>
            <a:r>
              <a:rPr lang="nl-BE" b="1" dirty="0" smtClean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nl-BE" b="1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nl-BE" b="1" dirty="0" smtClean="0"/>
              <a:t>Financiering van (kleinere) investeringen binnen de school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nl-BE" sz="1600" i="1" dirty="0"/>
              <a:t>Draagbare </a:t>
            </a:r>
            <a:r>
              <a:rPr lang="nl-BE" sz="1600" i="1" dirty="0" smtClean="0"/>
              <a:t>geluidsinstallatie, speelplaatsmeubilair, schoolfietsen, …</a:t>
            </a:r>
          </a:p>
          <a:p>
            <a:pPr marL="1200150" lvl="2" indent="-285750">
              <a:buFont typeface="Courier New" pitchFamily="49" charset="0"/>
              <a:buChar char="o"/>
            </a:pPr>
            <a:r>
              <a:rPr lang="nl-BE" sz="1600" i="1" dirty="0" smtClean="0"/>
              <a:t>Groenvoorziening : Realisatie beplanting speelplaats bovenbouw</a:t>
            </a:r>
          </a:p>
          <a:p>
            <a:pPr marL="1200150" lvl="2" indent="-285750">
              <a:buFont typeface="Courier New" pitchFamily="49" charset="0"/>
              <a:buChar char="o"/>
            </a:pPr>
            <a:endParaRPr lang="nl-BE" sz="1600" i="1" dirty="0"/>
          </a:p>
          <a:p>
            <a:pPr marL="457200" indent="-457200">
              <a:buFont typeface="Wingdings" pitchFamily="2" charset="2"/>
              <a:buChar char="Ø"/>
            </a:pPr>
            <a:r>
              <a:rPr lang="nl-BE" sz="2800" b="1" dirty="0"/>
              <a:t>Wat is de Ouderraad </a:t>
            </a:r>
            <a:r>
              <a:rPr lang="nl-BE" sz="2800" b="1" u="sng" dirty="0" smtClean="0"/>
              <a:t>niet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nl-BE" b="1" dirty="0" smtClean="0"/>
              <a:t>Een plaats waar problemen van/met individuele leerlingen besproken worden (wel zorgen voor correcte doorverwijzing)</a:t>
            </a:r>
          </a:p>
          <a:p>
            <a:pPr marL="742950" lvl="1" indent="-285750">
              <a:buFont typeface="Courier New" pitchFamily="49" charset="0"/>
              <a:buChar char="o"/>
            </a:pPr>
            <a:r>
              <a:rPr lang="nl-BE" b="1" dirty="0" smtClean="0"/>
              <a:t>Een oudercomité lagere school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val="197064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OUDERRAAD : </a:t>
            </a:r>
            <a:r>
              <a:rPr lang="nl-BE" b="1" u="sng" dirty="0" smtClean="0"/>
              <a:t>WAT</a:t>
            </a:r>
            <a:r>
              <a:rPr lang="nl-BE" b="1" dirty="0" smtClean="0"/>
              <a:t> DOEN WE ?</a:t>
            </a:r>
            <a:endParaRPr lang="nl-BE" b="1" dirty="0"/>
          </a:p>
        </p:txBody>
      </p:sp>
      <p:pic>
        <p:nvPicPr>
          <p:cNvPr id="4" name="Afbeelding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89240"/>
            <a:ext cx="1513833" cy="100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184075" y="1268760"/>
            <a:ext cx="88569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		</a:t>
            </a:r>
            <a:endParaRPr lang="en-GB" sz="1050" dirty="0" smtClean="0"/>
          </a:p>
          <a:p>
            <a:r>
              <a:rPr lang="nl-BE" dirty="0" smtClean="0"/>
              <a:t>Voorbeeld agenda ouderraad </a:t>
            </a:r>
            <a:r>
              <a:rPr lang="nl-BE" dirty="0" smtClean="0"/>
              <a:t>:       </a:t>
            </a:r>
            <a:r>
              <a:rPr lang="nl-BE" dirty="0" smtClean="0"/>
              <a:t>	</a:t>
            </a:r>
            <a:endParaRPr lang="en-GB" sz="1100" dirty="0" smtClean="0"/>
          </a:p>
          <a:p>
            <a:r>
              <a:rPr lang="nl-BE" dirty="0"/>
              <a:t> </a:t>
            </a:r>
            <a:endParaRPr lang="en-GB" sz="3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BE" dirty="0"/>
              <a:t>Goedkeuring vorig verslag</a:t>
            </a:r>
            <a:endParaRPr lang="en-GB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BE" dirty="0"/>
              <a:t>Evaluatie GOK-werking in overleg met ouderraad </a:t>
            </a:r>
            <a:r>
              <a:rPr lang="nl-BE" sz="11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(ondersteuning opleidingsproject)</a:t>
            </a:r>
            <a:endParaRPr lang="en-GB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BE" dirty="0"/>
              <a:t>Evaluatie voorbije activiteiten (</a:t>
            </a:r>
            <a:r>
              <a:rPr lang="nl-BE" dirty="0" smtClean="0"/>
              <a:t>opendeurdag, </a:t>
            </a:r>
            <a:r>
              <a:rPr lang="nl-BE" dirty="0" err="1"/>
              <a:t>Cera</a:t>
            </a:r>
            <a:r>
              <a:rPr lang="nl-BE" dirty="0"/>
              <a:t>-receptie, …)</a:t>
            </a:r>
            <a:endParaRPr lang="en-GB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BE" dirty="0"/>
              <a:t>Afspraken m.b.t. meedelen van B- of </a:t>
            </a:r>
            <a:r>
              <a:rPr lang="nl-BE" dirty="0" smtClean="0"/>
              <a:t>C-attesten </a:t>
            </a:r>
            <a:r>
              <a:rPr lang="nl-BE" sz="11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(advies, overleg)</a:t>
            </a:r>
            <a:endParaRPr lang="en-GB" sz="11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BE" dirty="0"/>
              <a:t>Van waar komen onze leerlingen en waar gaan de leerlingen van Aalter en omgeving naar school</a:t>
            </a:r>
            <a:r>
              <a:rPr lang="nl-BE" dirty="0" smtClean="0"/>
              <a:t>? </a:t>
            </a:r>
            <a:endParaRPr lang="en-GB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/>
              <a:t>Schoolreglement en verlofdagen schooljaar </a:t>
            </a:r>
            <a:r>
              <a:rPr lang="nl-BE" dirty="0" smtClean="0"/>
              <a:t>2017 - 2018</a:t>
            </a:r>
            <a:r>
              <a:rPr lang="nl-BE" sz="11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(advies</a:t>
            </a:r>
            <a:r>
              <a:rPr lang="nl-BE" sz="11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overleg)</a:t>
            </a:r>
            <a:endParaRPr lang="en-GB" sz="11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smtClean="0"/>
              <a:t>Te </a:t>
            </a:r>
            <a:r>
              <a:rPr lang="nl-BE" dirty="0"/>
              <a:t>plannen activiteiten september-oktober </a:t>
            </a:r>
            <a:r>
              <a:rPr lang="nl-BE" dirty="0" smtClean="0"/>
              <a:t>2017 </a:t>
            </a:r>
            <a:r>
              <a:rPr lang="nl-BE" sz="11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(advies, overleg)</a:t>
            </a:r>
            <a:endParaRPr lang="en-GB" sz="11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BE" dirty="0" smtClean="0"/>
              <a:t>Kandidaten </a:t>
            </a:r>
            <a:r>
              <a:rPr lang="nl-BE" dirty="0"/>
              <a:t>Bestuur Ouderraad </a:t>
            </a:r>
            <a:endParaRPr lang="en-GB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BE" dirty="0"/>
              <a:t>Kasverslag </a:t>
            </a:r>
            <a:endParaRPr lang="en-GB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nl-BE" dirty="0" smtClean="0"/>
              <a:t>Varia</a:t>
            </a:r>
            <a:endParaRPr lang="en-GB" sz="1400" dirty="0"/>
          </a:p>
          <a:p>
            <a:r>
              <a:rPr lang="nl-BE" dirty="0"/>
              <a:t> </a:t>
            </a:r>
            <a:endParaRPr lang="en-GB" sz="2400" dirty="0"/>
          </a:p>
          <a:p>
            <a:pPr lvl="2"/>
            <a:endParaRPr lang="nl-BE" sz="1600" i="1" dirty="0" smtClean="0"/>
          </a:p>
          <a:p>
            <a:pPr lvl="1"/>
            <a:endParaRPr lang="nl-BE" b="1" dirty="0" smtClean="0"/>
          </a:p>
          <a:p>
            <a:pPr lvl="2"/>
            <a:endParaRPr lang="nl-BE" sz="1600" i="1" dirty="0"/>
          </a:p>
        </p:txBody>
      </p:sp>
    </p:spTree>
    <p:extLst>
      <p:ext uri="{BB962C8B-B14F-4D97-AF65-F5344CB8AC3E}">
        <p14:creationId xmlns:p14="http://schemas.microsoft.com/office/powerpoint/2010/main" val="139276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/>
              <a:t>OUDERRAAD : ALGEMENE INFO</a:t>
            </a:r>
            <a:endParaRPr lang="nl-BE" b="1" dirty="0"/>
          </a:p>
        </p:txBody>
      </p:sp>
      <p:pic>
        <p:nvPicPr>
          <p:cNvPr id="4" name="Afbeelding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589240"/>
            <a:ext cx="1513833" cy="1003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vak 6"/>
          <p:cNvSpPr txBox="1"/>
          <p:nvPr/>
        </p:nvSpPr>
        <p:spPr>
          <a:xfrm>
            <a:off x="323528" y="1412776"/>
            <a:ext cx="864096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nl-BE" sz="2800" b="1" dirty="0" smtClean="0"/>
              <a:t>Volgende vergadering : </a:t>
            </a:r>
            <a:r>
              <a:rPr lang="nl-BE" sz="2600" b="1" dirty="0" smtClean="0"/>
              <a:t>09</a:t>
            </a:r>
            <a:r>
              <a:rPr lang="nl-BE" sz="2600" b="1" dirty="0" smtClean="0"/>
              <a:t>/10/2017, 19.45u</a:t>
            </a:r>
          </a:p>
          <a:p>
            <a:r>
              <a:rPr lang="nl-BE" sz="2600" b="1" dirty="0"/>
              <a:t>	</a:t>
            </a:r>
            <a:r>
              <a:rPr lang="nl-BE" sz="2600" b="1" dirty="0" smtClean="0"/>
              <a:t> </a:t>
            </a:r>
            <a:r>
              <a:rPr lang="nl-BE" sz="1400" b="1" dirty="0" smtClean="0"/>
              <a:t>(ontvangst onthaal bovenbouw)</a:t>
            </a:r>
            <a:endParaRPr lang="nl-BE" sz="1400" b="1" dirty="0" smtClean="0"/>
          </a:p>
          <a:p>
            <a:pPr lvl="1"/>
            <a:endParaRPr lang="nl-BE" sz="1000" b="1" dirty="0" smtClean="0"/>
          </a:p>
          <a:p>
            <a:pPr lvl="1" algn="ctr"/>
            <a:r>
              <a:rPr lang="nl-BE" sz="2000" b="1" i="1" dirty="0" smtClean="0"/>
              <a:t>Alle gemotiveerde ouders, die een toegevoegde waarde willen leveren aan het leerproject van de school, zijn hartelijk welkom !</a:t>
            </a:r>
          </a:p>
          <a:p>
            <a:pPr lvl="1"/>
            <a:endParaRPr lang="nl-BE" b="1" dirty="0" smtClean="0"/>
          </a:p>
          <a:p>
            <a:pPr marL="457200" indent="-457200">
              <a:buFont typeface="Wingdings" pitchFamily="2" charset="2"/>
              <a:buChar char="Ø"/>
            </a:pPr>
            <a:r>
              <a:rPr lang="nl-BE" sz="2800" b="1" dirty="0" smtClean="0"/>
              <a:t>Website</a:t>
            </a:r>
            <a:endParaRPr lang="nl-BE" sz="2800" b="1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nl-BE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www.emmausmiddenschool.op-weg.be</a:t>
            </a:r>
            <a:r>
              <a:rPr lang="nl-BE" b="1" dirty="0" smtClean="0"/>
              <a:t> - Overleg - Ouderraad</a:t>
            </a:r>
            <a:endParaRPr lang="nl-BE" b="1" dirty="0" smtClean="0">
              <a:hlinkClick r:id="rId3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nl-BE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www.emmausbovenbouw.op-weg.be</a:t>
            </a:r>
            <a:r>
              <a:rPr lang="nl-BE" b="1" dirty="0" smtClean="0"/>
              <a:t> - Interne Organisatie – Ouderraad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nl-BE" b="1" dirty="0"/>
          </a:p>
          <a:p>
            <a:pPr marL="457200" indent="-457200">
              <a:buFont typeface="Wingdings" pitchFamily="2" charset="2"/>
              <a:buChar char="Ø"/>
            </a:pPr>
            <a:r>
              <a:rPr lang="nl-BE" sz="2800" b="1" dirty="0" smtClean="0"/>
              <a:t>E-mail adres</a:t>
            </a:r>
            <a:endParaRPr lang="nl-BE" sz="2800" b="1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nl-BE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4"/>
              </a:rPr>
              <a:t>ouderraad@op-weg.be</a:t>
            </a:r>
            <a:r>
              <a:rPr lang="nl-BE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nl-BE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endParaRPr lang="nl-BE" sz="1600" i="1" dirty="0"/>
          </a:p>
        </p:txBody>
      </p:sp>
    </p:spTree>
    <p:extLst>
      <p:ext uri="{BB962C8B-B14F-4D97-AF65-F5344CB8AC3E}">
        <p14:creationId xmlns:p14="http://schemas.microsoft.com/office/powerpoint/2010/main" val="37327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476672"/>
            <a:ext cx="4382112" cy="57157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88024" y="476672"/>
            <a:ext cx="40324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 err="1" smtClean="0"/>
              <a:t>Gemotiveerd</a:t>
            </a:r>
            <a:r>
              <a:rPr lang="en-GB" sz="2400" i="1" dirty="0" smtClean="0"/>
              <a:t> om </a:t>
            </a:r>
            <a:r>
              <a:rPr lang="en-GB" sz="2400" i="1" dirty="0" err="1" smtClean="0"/>
              <a:t>onze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ouderraad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te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versterken</a:t>
            </a:r>
            <a:r>
              <a:rPr lang="en-GB" sz="2400" i="1" dirty="0" smtClean="0"/>
              <a:t>?</a:t>
            </a:r>
          </a:p>
          <a:p>
            <a:endParaRPr lang="en-GB" sz="2400" i="1" dirty="0" smtClean="0"/>
          </a:p>
          <a:p>
            <a:r>
              <a:rPr lang="en-GB" sz="2400" i="1" dirty="0" err="1" smtClean="0"/>
              <a:t>Kom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dan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vrijblijvend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een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kijkje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nemen</a:t>
            </a:r>
            <a:r>
              <a:rPr lang="en-GB" sz="2400" i="1" dirty="0" smtClean="0"/>
              <a:t> op de </a:t>
            </a:r>
            <a:r>
              <a:rPr lang="en-GB" sz="2400" i="1" dirty="0" err="1" smtClean="0"/>
              <a:t>volgende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ouderraad</a:t>
            </a:r>
            <a:r>
              <a:rPr lang="en-GB" sz="2400" i="1" dirty="0" smtClean="0"/>
              <a:t>.</a:t>
            </a:r>
          </a:p>
          <a:p>
            <a:endParaRPr lang="en-GB" sz="2400" i="1" dirty="0" smtClean="0"/>
          </a:p>
          <a:p>
            <a:r>
              <a:rPr lang="en-GB" sz="2400" i="1" dirty="0" err="1" smtClean="0"/>
              <a:t>Deze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gaat</a:t>
            </a:r>
            <a:r>
              <a:rPr lang="en-GB" sz="2400" i="1" dirty="0" smtClean="0"/>
              <a:t> door op </a:t>
            </a:r>
            <a:r>
              <a:rPr lang="en-GB" sz="2400" i="1" dirty="0" err="1" smtClean="0"/>
              <a:t>maandag</a:t>
            </a:r>
            <a:r>
              <a:rPr lang="en-GB" sz="2400" i="1" dirty="0" smtClean="0"/>
              <a:t> 09/10/2017 om 20u.</a:t>
            </a:r>
          </a:p>
          <a:p>
            <a:endParaRPr lang="en-GB" sz="2400" i="1" dirty="0" smtClean="0"/>
          </a:p>
          <a:p>
            <a:r>
              <a:rPr lang="en-GB" sz="2400" i="1" dirty="0" err="1" smtClean="0"/>
              <a:t>Wij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heten</a:t>
            </a:r>
            <a:r>
              <a:rPr lang="en-GB" sz="2400" i="1" dirty="0" smtClean="0"/>
              <a:t> U van </a:t>
            </a:r>
            <a:r>
              <a:rPr lang="en-GB" sz="2400" i="1" dirty="0" err="1" smtClean="0"/>
              <a:t>harte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welkom</a:t>
            </a:r>
            <a:r>
              <a:rPr lang="en-GB" sz="2400" i="1" dirty="0" smtClean="0"/>
              <a:t> om 19.45 </a:t>
            </a:r>
            <a:r>
              <a:rPr lang="en-GB" sz="2400" i="1" dirty="0" err="1" smtClean="0"/>
              <a:t>aan</a:t>
            </a:r>
            <a:r>
              <a:rPr lang="en-GB" sz="2400" i="1" dirty="0" smtClean="0"/>
              <a:t> de </a:t>
            </a:r>
            <a:r>
              <a:rPr lang="en-GB" sz="2400" i="1" dirty="0" err="1" smtClean="0"/>
              <a:t>ingang</a:t>
            </a:r>
            <a:r>
              <a:rPr lang="en-GB" sz="2400" i="1" dirty="0" smtClean="0"/>
              <a:t> van de </a:t>
            </a:r>
            <a:r>
              <a:rPr lang="en-GB" sz="2400" i="1" dirty="0" err="1" smtClean="0"/>
              <a:t>bovenbouw</a:t>
            </a:r>
            <a:r>
              <a:rPr lang="en-GB" sz="2400" i="1" dirty="0" smtClean="0"/>
              <a:t>.</a:t>
            </a:r>
          </a:p>
          <a:p>
            <a:endParaRPr lang="en-GB" sz="2400" i="1" dirty="0" smtClean="0"/>
          </a:p>
          <a:p>
            <a:r>
              <a:rPr lang="en-GB" sz="2400" i="1" dirty="0" smtClean="0"/>
              <a:t>(</a:t>
            </a:r>
            <a:r>
              <a:rPr lang="en-GB" sz="2400" i="1" dirty="0" err="1" smtClean="0"/>
              <a:t>bruine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poort</a:t>
            </a:r>
            <a:r>
              <a:rPr lang="en-GB" sz="2400" i="1" dirty="0" smtClean="0"/>
              <a:t> St-</a:t>
            </a:r>
            <a:r>
              <a:rPr lang="en-GB" sz="2400" i="1" dirty="0" err="1" smtClean="0"/>
              <a:t>Gerolflaan</a:t>
            </a:r>
            <a:r>
              <a:rPr lang="en-GB" sz="2400" i="1" dirty="0" smtClean="0"/>
              <a:t> 22)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801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4425</TotalTime>
  <Words>277</Words>
  <Application>Microsoft Office PowerPoint</Application>
  <PresentationFormat>On-screen Show (4:3)</PresentationFormat>
  <Paragraphs>76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Courier New</vt:lpstr>
      <vt:lpstr>Wingdings</vt:lpstr>
      <vt:lpstr>Kantoorthema</vt:lpstr>
      <vt:lpstr>OUDERRAAD </vt:lpstr>
      <vt:lpstr>OUDERRAAD : WIE ZIJN WE ?</vt:lpstr>
      <vt:lpstr>OUDERRAAD : WAT DOEN WE ?</vt:lpstr>
      <vt:lpstr>OUDERRAAD : WAT DOEN WE ?</vt:lpstr>
      <vt:lpstr>OUDERRAAD : WAT DOEN WE ?</vt:lpstr>
      <vt:lpstr>OUDERRAAD : ALGEMENE INFO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OUDERRAAD MIDDENSCHOOL-BOVENBOUW EMMAUS AALTER</dc:title>
  <dc:creator>test</dc:creator>
  <cp:lastModifiedBy>SEYNAEVE Ann (FIN/GRA)</cp:lastModifiedBy>
  <cp:revision>26</cp:revision>
  <cp:lastPrinted>2012-09-02T14:41:27Z</cp:lastPrinted>
  <dcterms:created xsi:type="dcterms:W3CDTF">2012-08-26T12:04:34Z</dcterms:created>
  <dcterms:modified xsi:type="dcterms:W3CDTF">2017-09-11T13:31:53Z</dcterms:modified>
</cp:coreProperties>
</file>